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30" r:id="rId14"/>
    <p:sldId id="332" r:id="rId15"/>
    <p:sldId id="331" r:id="rId16"/>
    <p:sldId id="328" r:id="rId17"/>
    <p:sldId id="335" r:id="rId18"/>
    <p:sldId id="336" r:id="rId19"/>
    <p:sldId id="333" r:id="rId20"/>
    <p:sldId id="334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D62"/>
    <a:srgbClr val="66C3A4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58"/>
    <p:restoredTop sz="95820"/>
  </p:normalViewPr>
  <p:slideViewPr>
    <p:cSldViewPr snapToObjects="1">
      <p:cViewPr>
        <p:scale>
          <a:sx n="75" d="100"/>
          <a:sy n="75" d="100"/>
        </p:scale>
        <p:origin x="656" y="864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4.svg>
</file>

<file path=ppt/media/image105.png>
</file>

<file path=ppt/media/image120.png>
</file>

<file path=ppt/media/image123.png>
</file>

<file path=ppt/media/image130.png>
</file>

<file path=ppt/media/image131.png>
</file>

<file path=ppt/media/image132.png>
</file>

<file path=ppt/media/image141.png>
</file>

<file path=ppt/media/image28.png>
</file>

<file path=ppt/media/image29.png>
</file>

<file path=ppt/media/image30.png>
</file>

<file path=ppt/media/image31.png>
</file>

<file path=ppt/media/image32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6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xolarix.deviantart.com/art/Wormhole-Alpha-389403473" TargetMode="Externa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image" Target="../media/image117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12" Type="http://schemas.openxmlformats.org/officeDocument/2006/relationships/image" Target="../media/image116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image" Target="../media/image115.emf"/><Relationship Id="rId5" Type="http://schemas.openxmlformats.org/officeDocument/2006/relationships/image" Target="../media/image109.emf"/><Relationship Id="rId15" Type="http://schemas.openxmlformats.org/officeDocument/2006/relationships/image" Target="../media/image11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Relationship Id="rId1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emf"/><Relationship Id="rId4" Type="http://schemas.openxmlformats.org/officeDocument/2006/relationships/image" Target="../media/image1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9.emf"/><Relationship Id="rId4" Type="http://schemas.openxmlformats.org/officeDocument/2006/relationships/image" Target="../media/image1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Relationship Id="rId9" Type="http://schemas.openxmlformats.org/officeDocument/2006/relationships/image" Target="../media/image14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emf"/><Relationship Id="rId5" Type="http://schemas.openxmlformats.org/officeDocument/2006/relationships/image" Target="../media/image144.emf"/><Relationship Id="rId4" Type="http://schemas.openxmlformats.org/officeDocument/2006/relationships/image" Target="../media/image14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emf"/><Relationship Id="rId5" Type="http://schemas.openxmlformats.org/officeDocument/2006/relationships/image" Target="../media/image149.emf"/><Relationship Id="rId4" Type="http://schemas.openxmlformats.org/officeDocument/2006/relationships/image" Target="../media/image14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6.emf"/><Relationship Id="rId4" Type="http://schemas.openxmlformats.org/officeDocument/2006/relationships/image" Target="../media/image15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15AC7-3FF8-DA4E-B4AE-5881D715785E}"/>
              </a:ext>
            </a:extLst>
          </p:cNvPr>
          <p:cNvSpPr txBox="1"/>
          <p:nvPr/>
        </p:nvSpPr>
        <p:spPr>
          <a:xfrm>
            <a:off x="-1" y="2852936"/>
            <a:ext cx="278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(e.g. BVCs)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839416" y="5933522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570" y="5924359"/>
            <a:ext cx="3255640" cy="599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61048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DE49D4-70DD-634C-A7DE-5974871CF09B}"/>
              </a:ext>
            </a:extLst>
          </p:cNvPr>
          <p:cNvSpPr txBox="1"/>
          <p:nvPr/>
        </p:nvSpPr>
        <p:spPr>
          <a:xfrm>
            <a:off x="178448" y="383817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8151-2154-644A-9DBE-1A663B26A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632" y="2951763"/>
            <a:ext cx="5421306" cy="405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78C6B-6010-BB43-9914-8975709B22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874" y="3979866"/>
            <a:ext cx="8971766" cy="95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state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state)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4FC4-49F6-AD42-9EC7-76753F47C9A6}"/>
              </a:ext>
            </a:extLst>
          </p:cNvPr>
          <p:cNvSpPr txBox="1"/>
          <p:nvPr/>
        </p:nvSpPr>
        <p:spPr>
          <a:xfrm>
            <a:off x="5591944" y="5589240"/>
            <a:ext cx="10502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 equivalently: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AF3E9E3-4ACC-5B45-B4BF-2E6902F4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D02714-CA54-FE47-89D1-FB6AE9494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748" y="2641840"/>
            <a:ext cx="3955307" cy="589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3EE0A0-626C-5C4E-A76F-BCFC9B5B9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748" y="3550291"/>
            <a:ext cx="3239706" cy="3061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091808-9D22-5D4A-9F10-0536E69E1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6" y="4246013"/>
            <a:ext cx="5498156" cy="5972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7246B34-1EF0-544F-889D-CC7BD81E8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056" y="4941168"/>
            <a:ext cx="5215768" cy="557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BDD690E-5D59-3848-B685-A1A4593DB2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2232" y="5564426"/>
            <a:ext cx="5215766" cy="5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l-GR" dirty="0"/>
              <a:t>τ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0, </a:t>
            </a:r>
            <a:r>
              <a:rPr lang="el-GR" dirty="0">
                <a:sym typeface="Wingdings" pitchFamily="2" charset="2"/>
              </a:rPr>
              <a:t>Ψ</a:t>
            </a:r>
            <a:r>
              <a:rPr lang="en-GB" dirty="0">
                <a:sym typeface="Wingdings" pitchFamily="2" charset="2"/>
              </a:rPr>
              <a:t>  f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7E5CDE-50E8-D647-A7CC-1C01439C0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AFE64BF-86CE-A849-AC7F-6D92D014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8" y="2759624"/>
            <a:ext cx="4491316" cy="6725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3AF893-CC32-9F43-806A-69FCEB882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" y="1683214"/>
            <a:ext cx="4880720" cy="5216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FD47E2-79CA-E541-8E63-44DC8C7FC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464" y="2564904"/>
            <a:ext cx="2684264" cy="29915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7CD693E-B879-A847-9EFD-B8E36FAB3601}"/>
              </a:ext>
            </a:extLst>
          </p:cNvPr>
          <p:cNvSpPr txBox="1"/>
          <p:nvPr/>
        </p:nvSpPr>
        <p:spPr>
          <a:xfrm>
            <a:off x="207168" y="3244334"/>
            <a:ext cx="98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Zero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F7389-4508-4748-AC6C-DCA03D442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345" y="3338066"/>
            <a:ext cx="2695125" cy="36933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ADF63F-7021-7F4B-A928-B9DA42F3A967}"/>
              </a:ext>
            </a:extLst>
          </p:cNvPr>
          <p:cNvCxnSpPr/>
          <p:nvPr/>
        </p:nvCxnSpPr>
        <p:spPr>
          <a:xfrm>
            <a:off x="5807968" y="1412776"/>
            <a:ext cx="0" cy="5184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6B263-67AC-784D-B556-FC3D905F4922}"/>
              </a:ext>
            </a:extLst>
          </p:cNvPr>
          <p:cNvSpPr txBox="1"/>
          <p:nvPr/>
        </p:nvSpPr>
        <p:spPr>
          <a:xfrm>
            <a:off x="5807968" y="6300028"/>
            <a:ext cx="175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Equivalent proof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994D4-9303-3344-ABC9-316634567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195" y="4140512"/>
            <a:ext cx="4064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4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Biologically inspired basis sets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1AAF0-A38D-544A-99C0-8BF34DE4470A}"/>
              </a:ext>
            </a:extLst>
          </p:cNvPr>
          <p:cNvSpPr txBox="1"/>
          <p:nvPr/>
        </p:nvSpPr>
        <p:spPr>
          <a:xfrm>
            <a:off x="191344" y="1412776"/>
            <a:ext cx="826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Will and Caswell’s neurobiological successor feature paper place cells are define as: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F2ED0-2AD9-D64F-823E-4DC3D6DD7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47" y="2834488"/>
            <a:ext cx="3593729" cy="450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985C8-B9D6-B14D-9D19-6BEA951C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795120"/>
            <a:ext cx="4327252" cy="93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56685-C16B-E940-AC0F-2BAB1A61CCF2}"/>
              </a:ext>
            </a:extLst>
          </p:cNvPr>
          <p:cNvSpPr txBox="1"/>
          <p:nvPr/>
        </p:nvSpPr>
        <p:spPr>
          <a:xfrm>
            <a:off x="191344" y="3539942"/>
            <a:ext cx="8022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I.e. each row is a different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thresholded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successor features. We call this a “place cell”.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There is one place cell corresponding to each basis cell (BVC, HDC or whatever)</a:t>
            </a:r>
          </a:p>
        </p:txBody>
      </p:sp>
    </p:spTree>
    <p:extLst>
      <p:ext uri="{BB962C8B-B14F-4D97-AF65-F5344CB8AC3E}">
        <p14:creationId xmlns:p14="http://schemas.microsoft.com/office/powerpoint/2010/main" val="3805997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Successor features as a “causality obeying” smoothing convolution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0386B7D-BE27-5145-BC73-F0E88489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556545"/>
            <a:ext cx="6768752" cy="1008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7AE2E5-AB9A-E74C-BEC5-B171D777A597}"/>
              </a:ext>
            </a:extLst>
          </p:cNvPr>
          <p:cNvSpPr txBox="1"/>
          <p:nvPr/>
        </p:nvSpPr>
        <p:spPr>
          <a:xfrm>
            <a:off x="191344" y="2780928"/>
            <a:ext cx="8062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(place cell) is essentially f (basis cell) “smoothed” with an exponential kernel </a:t>
            </a: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The smoothing is predominantly along directions likely to be visited in the near future.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23216-A846-304B-831C-0EC375238605}"/>
              </a:ext>
            </a:extLst>
          </p:cNvPr>
          <p:cNvSpPr txBox="1"/>
          <p:nvPr/>
        </p:nvSpPr>
        <p:spPr>
          <a:xfrm>
            <a:off x="8963983" y="3797951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Raudies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A3312-78E2-C446-B849-5B413821664E}"/>
              </a:ext>
            </a:extLst>
          </p:cNvPr>
          <p:cNvSpPr txBox="1"/>
          <p:nvPr/>
        </p:nvSpPr>
        <p:spPr>
          <a:xfrm>
            <a:off x="1649626" y="3790562"/>
            <a:ext cx="1472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RandomWalk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C5596-E76E-A14F-B7C1-C2E3CA63FD48}"/>
              </a:ext>
            </a:extLst>
          </p:cNvPr>
          <p:cNvGrpSpPr/>
          <p:nvPr/>
        </p:nvGrpSpPr>
        <p:grpSpPr>
          <a:xfrm>
            <a:off x="6816080" y="4159894"/>
            <a:ext cx="5255894" cy="2697308"/>
            <a:chOff x="8493968" y="5020980"/>
            <a:chExt cx="3578006" cy="183622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A0D228F-5B19-0D4A-86B2-B922FD062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243174" y="5020980"/>
              <a:ext cx="1828800" cy="1828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0810F90-C96F-9E41-9ADD-C2DCD6B6D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8493968" y="5028401"/>
              <a:ext cx="1828800" cy="18288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16200A-2B72-9141-B05D-E48C2D81EBED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4159894"/>
            <a:ext cx="5260990" cy="2696400"/>
            <a:chOff x="336050" y="4576103"/>
            <a:chExt cx="3578006" cy="183382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F73F81-15E8-3740-B15C-15538DFF1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5256" y="4576103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4C1264C-E3C7-8146-9B17-3B1109AB0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050" y="4581128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381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receptive field basis </a:t>
            </a:r>
            <a:r>
              <a:rPr lang="en-US" sz="2400" dirty="0"/>
              <a:t>(and a new </a:t>
            </a:r>
            <a:r>
              <a:rPr lang="en-US" sz="2400" dirty="0" err="1"/>
              <a:t>colour</a:t>
            </a:r>
            <a:r>
              <a:rPr lang="en-US" sz="2400" dirty="0"/>
              <a:t> map)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4509120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67976-3CA0-914F-AC67-8C06C0493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2510" y="4437112"/>
            <a:ext cx="2059674" cy="205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62C91-C383-B440-86E9-9205742DDBBD}"/>
              </a:ext>
            </a:extLst>
          </p:cNvPr>
          <p:cNvSpPr txBox="1"/>
          <p:nvPr/>
        </p:nvSpPr>
        <p:spPr>
          <a:xfrm>
            <a:off x="5879976" y="6173620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matrix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B17C3-7D2A-7D40-8293-0EC835149BC7}"/>
              </a:ext>
            </a:extLst>
          </p:cNvPr>
          <p:cNvSpPr txBox="1"/>
          <p:nvPr/>
        </p:nvSpPr>
        <p:spPr>
          <a:xfrm>
            <a:off x="3787045" y="6159157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All place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 locations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074802"/>
            <a:ext cx="20615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  <a:p>
            <a:pPr algn="l"/>
            <a:r>
              <a:rPr lang="en-GB" sz="11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= 0.5 max</a:t>
            </a:r>
          </a:p>
        </p:txBody>
      </p:sp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Fourier basis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</p:spTree>
    <p:extLst>
      <p:ext uri="{BB962C8B-B14F-4D97-AF65-F5344CB8AC3E}">
        <p14:creationId xmlns:p14="http://schemas.microsoft.com/office/powerpoint/2010/main" val="121194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Circle basis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E2347-1852-F741-87B1-477D92511F55}"/>
              </a:ext>
            </a:extLst>
          </p:cNvPr>
          <p:cNvSpPr txBox="1"/>
          <p:nvPr/>
        </p:nvSpPr>
        <p:spPr>
          <a:xfrm>
            <a:off x="3317390" y="3055863"/>
            <a:ext cx="53819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 threshold on place cells for clarity.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Biologically implausible but easy to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see the ‘smoothing effect’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 therefore smoothing distance roughly </a:t>
            </a:r>
            <a:r>
              <a:rPr lang="en-GB" dirty="0">
                <a:solidFill>
                  <a:srgbClr val="66C3A4"/>
                </a:solidFill>
              </a:rPr>
              <a:t>v•</a:t>
            </a:r>
            <a:r>
              <a:rPr lang="el-GR" dirty="0">
                <a:solidFill>
                  <a:srgbClr val="66C3A4"/>
                </a:solidFill>
              </a:rPr>
              <a:t> τ</a:t>
            </a:r>
            <a:r>
              <a:rPr lang="en-GB" dirty="0">
                <a:solidFill>
                  <a:srgbClr val="66C3A4"/>
                </a:solidFill>
              </a:rPr>
              <a:t> = 0.16m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66E1E8-7B04-A045-A3A9-0ED2AB775AC8}"/>
              </a:ext>
            </a:extLst>
          </p:cNvPr>
          <p:cNvCxnSpPr>
            <a:cxnSpLocks/>
          </p:cNvCxnSpPr>
          <p:nvPr/>
        </p:nvCxnSpPr>
        <p:spPr>
          <a:xfrm>
            <a:off x="9840416" y="2253605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BDE77-C239-9542-AD3F-F6C041A5D53D}"/>
              </a:ext>
            </a:extLst>
          </p:cNvPr>
          <p:cNvCxnSpPr>
            <a:cxnSpLocks/>
          </p:cNvCxnSpPr>
          <p:nvPr/>
        </p:nvCxnSpPr>
        <p:spPr>
          <a:xfrm>
            <a:off x="8270058" y="4149080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1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DCCAED9E-05BF-F648-A832-36E269FDA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22011" y="1197432"/>
            <a:ext cx="6120000" cy="6120000"/>
          </a:xfrm>
          <a:prstGeom prst="rect">
            <a:avLst/>
          </a:prstGeom>
        </p:spPr>
      </p:pic>
      <p:pic>
        <p:nvPicPr>
          <p:cNvPr id="12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B4BF1111-A58A-DB41-943B-9C22D3E63A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2024" y="1197432"/>
            <a:ext cx="6120000" cy="61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birth of a place cell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3E98C-7CED-0541-8CD8-0EEA02C93489}"/>
              </a:ext>
            </a:extLst>
          </p:cNvPr>
          <p:cNvSpPr txBox="1"/>
          <p:nvPr/>
        </p:nvSpPr>
        <p:spPr>
          <a:xfrm>
            <a:off x="8328248" y="1484784"/>
            <a:ext cx="25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Exponentially decaying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26BC4-53E1-E543-9F17-93AAFE4D7CA8}"/>
              </a:ext>
            </a:extLst>
          </p:cNvPr>
          <p:cNvSpPr txBox="1"/>
          <p:nvPr/>
        </p:nvSpPr>
        <p:spPr>
          <a:xfrm>
            <a:off x="2407717" y="14716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4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grid2105061759.mp4" descr="animgrid2105061759.mp4">
            <a:hlinkClick r:id="" action="ppaction://media"/>
            <a:extLst>
              <a:ext uri="{FF2B5EF4-FFF2-40B4-BE49-F238E27FC236}">
                <a16:creationId xmlns:a16="http://schemas.microsoft.com/office/drawing/2014/main" id="{62D88EFE-F1AA-F64D-87BC-9009E3F71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3024" y="620688"/>
            <a:ext cx="6237312" cy="623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birth of a grid cell </a:t>
            </a:r>
          </a:p>
        </p:txBody>
      </p:sp>
    </p:spTree>
    <p:extLst>
      <p:ext uri="{BB962C8B-B14F-4D97-AF65-F5344CB8AC3E}">
        <p14:creationId xmlns:p14="http://schemas.microsoft.com/office/powerpoint/2010/main" val="5131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8">
            <a:extLst>
              <a:ext uri="{FF2B5EF4-FFF2-40B4-BE49-F238E27FC236}">
                <a16:creationId xmlns:a16="http://schemas.microsoft.com/office/drawing/2014/main" id="{43C1F960-CD70-9240-83AA-72B3BB90F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4589205" y="5028741"/>
            <a:ext cx="158875" cy="39718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FE64B1-952B-EA43-A6EC-F9D773E536A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2164" y="3206346"/>
            <a:ext cx="158875" cy="397186"/>
          </a:xfr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0D00504-0AEC-DC4A-A048-8828FBC6FA28}"/>
              </a:ext>
            </a:extLst>
          </p:cNvPr>
          <p:cNvSpPr/>
          <p:nvPr/>
        </p:nvSpPr>
        <p:spPr>
          <a:xfrm>
            <a:off x="1343024" y="1412875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FBD65A-8241-7B41-83E9-79BF83DE41F2}"/>
              </a:ext>
            </a:extLst>
          </p:cNvPr>
          <p:cNvSpPr/>
          <p:nvPr/>
        </p:nvSpPr>
        <p:spPr>
          <a:xfrm>
            <a:off x="1559372" y="1628949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DA85AB-7D5E-794F-8294-F522C403DBE4}"/>
              </a:ext>
            </a:extLst>
          </p:cNvPr>
          <p:cNvCxnSpPr>
            <a:stCxn id="5" idx="6"/>
            <a:endCxn id="4" idx="6"/>
          </p:cNvCxnSpPr>
          <p:nvPr/>
        </p:nvCxnSpPr>
        <p:spPr>
          <a:xfrm>
            <a:off x="3359372" y="2528949"/>
            <a:ext cx="216348" cy="1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DB11CF1B-83A6-1241-8D6A-2A0CC90E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8074" y="5930334"/>
            <a:ext cx="158875" cy="397186"/>
          </a:xfrm>
          <a:prstGeom prst="rect">
            <a:avLst/>
          </a:prstGeom>
          <a:effectLst/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9B51238-6BD7-9249-B374-4E5A0DCEFCE4}"/>
              </a:ext>
            </a:extLst>
          </p:cNvPr>
          <p:cNvSpPr/>
          <p:nvPr/>
        </p:nvSpPr>
        <p:spPr>
          <a:xfrm>
            <a:off x="1348934" y="4136863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743DF7-C9E2-624C-A067-4EC716C0DA49}"/>
              </a:ext>
            </a:extLst>
          </p:cNvPr>
          <p:cNvSpPr/>
          <p:nvPr/>
        </p:nvSpPr>
        <p:spPr>
          <a:xfrm>
            <a:off x="1565282" y="4352937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CF5E4D-BFCA-2747-96DA-AC1A345EB10D}"/>
              </a:ext>
            </a:extLst>
          </p:cNvPr>
          <p:cNvCxnSpPr>
            <a:cxnSpLocks/>
          </p:cNvCxnSpPr>
          <p:nvPr/>
        </p:nvCxnSpPr>
        <p:spPr>
          <a:xfrm>
            <a:off x="4655840" y="2516357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F21CE9-C59C-5440-B8F4-C1CB4566B795}"/>
              </a:ext>
            </a:extLst>
          </p:cNvPr>
          <p:cNvCxnSpPr>
            <a:cxnSpLocks/>
          </p:cNvCxnSpPr>
          <p:nvPr/>
        </p:nvCxnSpPr>
        <p:spPr>
          <a:xfrm>
            <a:off x="4655840" y="2276872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56C17B-AEC9-2A42-BDE1-451EE3525430}"/>
              </a:ext>
            </a:extLst>
          </p:cNvPr>
          <p:cNvCxnSpPr>
            <a:cxnSpLocks/>
          </p:cNvCxnSpPr>
          <p:nvPr/>
        </p:nvCxnSpPr>
        <p:spPr>
          <a:xfrm flipV="1">
            <a:off x="4655840" y="2276873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15488E-361B-654F-AFEC-4ADA0EB41DCE}"/>
              </a:ext>
            </a:extLst>
          </p:cNvPr>
          <p:cNvCxnSpPr>
            <a:cxnSpLocks/>
          </p:cNvCxnSpPr>
          <p:nvPr/>
        </p:nvCxnSpPr>
        <p:spPr>
          <a:xfrm flipV="1">
            <a:off x="11496600" y="2276872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8">
            <a:extLst>
              <a:ext uri="{FF2B5EF4-FFF2-40B4-BE49-F238E27FC236}">
                <a16:creationId xmlns:a16="http://schemas.microsoft.com/office/drawing/2014/main" id="{5D1F1690-3591-DA47-A2FF-28E753DF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8884079" y="2183257"/>
            <a:ext cx="158875" cy="397186"/>
          </a:xfrm>
          <a:prstGeom prst="rect">
            <a:avLst/>
          </a:prstGeom>
          <a:effectLst/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AC60F2-7CD3-6344-BF6C-2F9C67471600}"/>
              </a:ext>
            </a:extLst>
          </p:cNvPr>
          <p:cNvCxnSpPr>
            <a:cxnSpLocks/>
          </p:cNvCxnSpPr>
          <p:nvPr/>
        </p:nvCxnSpPr>
        <p:spPr>
          <a:xfrm>
            <a:off x="4679938" y="5373216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8E72FB-2B91-034A-A0D1-2E60FDD529E9}"/>
              </a:ext>
            </a:extLst>
          </p:cNvPr>
          <p:cNvCxnSpPr>
            <a:cxnSpLocks/>
          </p:cNvCxnSpPr>
          <p:nvPr/>
        </p:nvCxnSpPr>
        <p:spPr>
          <a:xfrm>
            <a:off x="4679938" y="5133731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Content Placeholder 8">
            <a:extLst>
              <a:ext uri="{FF2B5EF4-FFF2-40B4-BE49-F238E27FC236}">
                <a16:creationId xmlns:a16="http://schemas.microsoft.com/office/drawing/2014/main" id="{23272F3E-9DA3-824C-9047-24E111C13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11386390" y="5054345"/>
            <a:ext cx="158875" cy="397186"/>
          </a:xfrm>
          <a:prstGeom prst="rect">
            <a:avLst/>
          </a:prstGeom>
          <a:effectLst/>
        </p:spPr>
      </p:pic>
      <p:pic>
        <p:nvPicPr>
          <p:cNvPr id="37" name="Picture 36" descr="Wormhole Alpha by Xolarix on DeviantArt">
            <a:extLst>
              <a:ext uri="{FF2B5EF4-FFF2-40B4-BE49-F238E27FC236}">
                <a16:creationId xmlns:a16="http://schemas.microsoft.com/office/drawing/2014/main" id="{50BC4231-E9C6-1A4B-A2A7-C422980B9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23792" y="5013139"/>
            <a:ext cx="479596" cy="479596"/>
          </a:xfrm>
          <a:prstGeom prst="rect">
            <a:avLst/>
          </a:prstGeom>
        </p:spPr>
      </p:pic>
      <p:pic>
        <p:nvPicPr>
          <p:cNvPr id="39" name="Picture 38" descr="Wormhole Alpha by Xolarix on DeviantArt">
            <a:extLst>
              <a:ext uri="{FF2B5EF4-FFF2-40B4-BE49-F238E27FC236}">
                <a16:creationId xmlns:a16="http://schemas.microsoft.com/office/drawing/2014/main" id="{96DDF0D8-2C6A-D542-8871-E7C551B4B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96380" y="4998911"/>
            <a:ext cx="479596" cy="4795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E638BF6-6D17-4F47-A1CE-DD700BDDFDAA}"/>
              </a:ext>
            </a:extLst>
          </p:cNvPr>
          <p:cNvSpPr txBox="1"/>
          <p:nvPr/>
        </p:nvSpPr>
        <p:spPr>
          <a:xfrm>
            <a:off x="3946503" y="22675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B3B64-7E97-C74E-A9F8-7F95841FCD37}"/>
              </a:ext>
            </a:extLst>
          </p:cNvPr>
          <p:cNvSpPr txBox="1"/>
          <p:nvPr/>
        </p:nvSpPr>
        <p:spPr>
          <a:xfrm>
            <a:off x="3836776" y="5042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15900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1F1D13A1-EDB5-D840-941D-70136038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1" b="4241"/>
          <a:stretch/>
        </p:blipFill>
        <p:spPr>
          <a:xfrm>
            <a:off x="3178084" y="1272646"/>
            <a:ext cx="11846908" cy="5521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CF76AB-16AD-1F47-A839-721C264D2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1" b="4241"/>
          <a:stretch/>
        </p:blipFill>
        <p:spPr>
          <a:xfrm>
            <a:off x="3178084" y="2547864"/>
            <a:ext cx="11846908" cy="5521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3AB8E3B-815B-8842-ABA4-FFAC3477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241" b="4241"/>
          <a:stretch/>
        </p:blipFill>
        <p:spPr>
          <a:xfrm>
            <a:off x="3178084" y="3100003"/>
            <a:ext cx="11846908" cy="5521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49E0DC-9AC8-224F-9534-A0B6A00C15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241" b="4241"/>
          <a:stretch/>
        </p:blipFill>
        <p:spPr>
          <a:xfrm>
            <a:off x="3178084" y="3678605"/>
            <a:ext cx="11846908" cy="5521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BFBF6FE-18D1-424F-943D-B9842DAAFBD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241" b="4241"/>
          <a:stretch/>
        </p:blipFill>
        <p:spPr>
          <a:xfrm>
            <a:off x="3178084" y="4967099"/>
            <a:ext cx="11846908" cy="5521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8DDA05A-C3D7-BB43-94AF-ECA2E50247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241" b="4241"/>
          <a:stretch/>
        </p:blipFill>
        <p:spPr>
          <a:xfrm>
            <a:off x="3178084" y="5532427"/>
            <a:ext cx="11846908" cy="55213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24FD-731F-A643-B960-AB9CAE7C93F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241" b="4241"/>
          <a:stretch/>
        </p:blipFill>
        <p:spPr>
          <a:xfrm>
            <a:off x="3178084" y="6073132"/>
            <a:ext cx="11846908" cy="55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9CD193-69E3-0E4E-BC2E-A53C9977497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4292" b="8747"/>
          <a:stretch/>
        </p:blipFill>
        <p:spPr>
          <a:xfrm>
            <a:off x="-3049016" y="1272646"/>
            <a:ext cx="8995183" cy="5521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11C0-FE98-CC44-A551-FF2D7C3F37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4422" b="8747"/>
          <a:stretch/>
        </p:blipFill>
        <p:spPr>
          <a:xfrm>
            <a:off x="-3027649" y="2574327"/>
            <a:ext cx="8979633" cy="55213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500ACFA-C8F7-1C44-958F-0ED10944A8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4422"/>
          <a:stretch/>
        </p:blipFill>
        <p:spPr>
          <a:xfrm>
            <a:off x="-3027649" y="3126466"/>
            <a:ext cx="8979633" cy="60506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F4F2DD-5695-6946-9DE6-B3651CFCF1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4446"/>
          <a:stretch/>
        </p:blipFill>
        <p:spPr>
          <a:xfrm>
            <a:off x="-3024739" y="3678607"/>
            <a:ext cx="8976724" cy="60506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029F5A3-290F-174D-AE43-B713D831A4E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4446" b="8747"/>
          <a:stretch/>
        </p:blipFill>
        <p:spPr>
          <a:xfrm>
            <a:off x="-3030558" y="4980288"/>
            <a:ext cx="8976725" cy="55213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46794F-13FA-334A-B8B3-B223EDC0ECA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4446"/>
          <a:stretch/>
        </p:blipFill>
        <p:spPr>
          <a:xfrm>
            <a:off x="-3030558" y="5532427"/>
            <a:ext cx="8976725" cy="6050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F539B5D-50F1-BD4F-80FB-45BD9E5B286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471" b="8747"/>
          <a:stretch/>
        </p:blipFill>
        <p:spPr>
          <a:xfrm>
            <a:off x="-3027648" y="6084568"/>
            <a:ext cx="8973816" cy="5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93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3" name="animgrid2105071023.mp4" descr="animgrid2105071023.mp4">
            <a:hlinkClick r:id="" action="ppaction://media"/>
            <a:extLst>
              <a:ext uri="{FF2B5EF4-FFF2-40B4-BE49-F238E27FC236}">
                <a16:creationId xmlns:a16="http://schemas.microsoft.com/office/drawing/2014/main" id="{66918EE0-B720-6A41-B94B-D3F16CC93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424" y="2581891"/>
            <a:ext cx="24818080" cy="124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Separated simulation time step from TD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171BD7-7A82-4949-B92C-4A92C6CAAFA7}"/>
              </a:ext>
            </a:extLst>
          </p:cNvPr>
          <p:cNvSpPr/>
          <p:nvPr/>
        </p:nvSpPr>
        <p:spPr>
          <a:xfrm>
            <a:off x="443372" y="1556792"/>
            <a:ext cx="113052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A626A4"/>
                </a:solidFill>
                <a:latin typeface="Menlo" panose="020B0609030804020204" pitchFamily="49" charset="0"/>
              </a:rPr>
              <a:t>if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np.linalg.norm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]) &gt;=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0.02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: </a:t>
            </a:r>
            <a:r>
              <a:rPr lang="en-GB" sz="1200" i="1" dirty="0">
                <a:solidFill>
                  <a:srgbClr val="A0A1A7"/>
                </a:solidFill>
                <a:latin typeface="Menlo" panose="020B0609030804020204" pitchFamily="49" charset="0"/>
              </a:rPr>
              <a:t>#if it's moved over 2cm meters from last step </a:t>
            </a:r>
            <a:endParaRPr lang="en-GB" sz="12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sz="1200" dirty="0">
                <a:solidFill>
                  <a:srgbClr val="E45649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.TDLearningStep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prevPos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dt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alpha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=alpha_)</a:t>
            </a: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i</a:t>
            </a:r>
            <a:endParaRPr lang="en-GB" sz="12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810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78A987-2D45-5445-83D6-905F7A485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240" y="4797152"/>
            <a:ext cx="2232248" cy="22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8C987-5D86-E241-BD77-7F61E33AB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4753744"/>
            <a:ext cx="2232248" cy="2232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Fixed numerical instabilities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27815-3171-FF4C-A614-873BDCDB0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81" y="1268760"/>
            <a:ext cx="4513215" cy="3726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F64373-7771-734B-B4D3-B5F6D8F1B6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43" t="9991" r="8656" b="9015"/>
          <a:stretch/>
        </p:blipFill>
        <p:spPr>
          <a:xfrm>
            <a:off x="7132025" y="998883"/>
            <a:ext cx="4076544" cy="4086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728BF-1DE6-6F4A-865A-C0874D69FCB6}"/>
              </a:ext>
            </a:extLst>
          </p:cNvPr>
          <p:cNvSpPr txBox="1"/>
          <p:nvPr/>
        </p:nvSpPr>
        <p:spPr>
          <a:xfrm>
            <a:off x="10660046" y="5550545"/>
            <a:ext cx="14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arranged by x-location </a:t>
            </a:r>
          </a:p>
        </p:txBody>
      </p:sp>
    </p:spTree>
    <p:extLst>
      <p:ext uri="{BB962C8B-B14F-4D97-AF65-F5344CB8AC3E}">
        <p14:creationId xmlns:p14="http://schemas.microsoft.com/office/powerpoint/2010/main" val="53143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I’m confident in loop maze results now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9A8E0B-8A60-7844-8E18-930B102BCA04}"/>
              </a:ext>
            </a:extLst>
          </p:cNvPr>
          <p:cNvSpPr txBox="1"/>
          <p:nvPr/>
        </p:nvSpPr>
        <p:spPr>
          <a:xfrm>
            <a:off x="119336" y="1237108"/>
            <a:ext cx="6025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runs for 100 minutes in ’loop’ maze.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TD learning step every 2cm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Turn down rotational velocity so rat moves up and down maze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0FC464-C7EE-9547-BD24-E09F1BF46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63" t="-1545" r="23750" b="-1545"/>
          <a:stretch/>
        </p:blipFill>
        <p:spPr>
          <a:xfrm>
            <a:off x="-456728" y="2780928"/>
            <a:ext cx="9002468" cy="9233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FEF028-0FF5-9442-A3A9-5A61C1E6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5"/>
          <a:stretch/>
        </p:blipFill>
        <p:spPr>
          <a:xfrm>
            <a:off x="8256240" y="980728"/>
            <a:ext cx="3672408" cy="3888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D39871-FB59-CD46-864D-1B629C925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4840" y="4647845"/>
            <a:ext cx="14688390" cy="22032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9981EDE-CE69-F842-8477-09A651F566D8}"/>
              </a:ext>
            </a:extLst>
          </p:cNvPr>
          <p:cNvSpPr txBox="1"/>
          <p:nvPr/>
        </p:nvSpPr>
        <p:spPr>
          <a:xfrm>
            <a:off x="253218" y="4017838"/>
            <a:ext cx="3778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 primarily one dimensional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“End cells”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Boundary cells </a:t>
            </a:r>
          </a:p>
        </p:txBody>
      </p:sp>
    </p:spTree>
    <p:extLst>
      <p:ext uri="{BB962C8B-B14F-4D97-AF65-F5344CB8AC3E}">
        <p14:creationId xmlns:p14="http://schemas.microsoft.com/office/powerpoint/2010/main" val="3255713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9AEAB9C-20DF-7B46-8F17-D42BE92AA0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364798" y="4676001"/>
            <a:ext cx="14450046" cy="2167506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BF9337-246A-F443-A237-37B5AC63A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63" t="-1545" r="23750" b="-1545"/>
          <a:stretch/>
        </p:blipFill>
        <p:spPr>
          <a:xfrm>
            <a:off x="1603772" y="1052736"/>
            <a:ext cx="9002468" cy="92333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14F751-8648-084F-9F88-AB819B7E33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-1364798" y="1844824"/>
            <a:ext cx="14450046" cy="21675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F1E5D-D6E3-934B-A297-4B5D2092E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loop open to loop closed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BCBD54-259C-8140-9505-21DE07D5AE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174" r="25174"/>
          <a:stretch/>
        </p:blipFill>
        <p:spPr>
          <a:xfrm>
            <a:off x="1603772" y="4012331"/>
            <a:ext cx="9002468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63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7852-1680-C142-AFE3-90E8A3C8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Torus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DF7CE5-9BE0-6C4A-9324-F705D4AF8600}"/>
              </a:ext>
            </a:extLst>
          </p:cNvPr>
          <p:cNvSpPr txBox="1"/>
          <p:nvPr/>
        </p:nvSpPr>
        <p:spPr>
          <a:xfrm>
            <a:off x="551384" y="6444044"/>
            <a:ext cx="9364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Probably need to filter grids by “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griddyness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” and group into period modules. Then this would work.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139AE-A3C9-2E4D-82F0-35905BE4E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692696"/>
            <a:ext cx="4093970" cy="2779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6ABD7A-3A53-6B4C-8879-B4A8242F2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3605973"/>
            <a:ext cx="4093970" cy="2843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FCB91-D657-654D-BF2D-8E1FC9758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60" y="1340768"/>
            <a:ext cx="6362700" cy="177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BFF9B8-EDC0-2C45-B60E-FE4CEF0FE14C}"/>
              </a:ext>
            </a:extLst>
          </p:cNvPr>
          <p:cNvSpPr txBox="1"/>
          <p:nvPr/>
        </p:nvSpPr>
        <p:spPr>
          <a:xfrm>
            <a:off x="1199456" y="4110717"/>
            <a:ext cx="4346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Similar grid cells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 top 6 PCAs  UMAP 3D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648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DCF27-4B26-6240-9ED1-682C0C6AF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5" y="510733"/>
            <a:ext cx="12210015" cy="686019"/>
          </a:xfrm>
        </p:spPr>
        <p:txBody>
          <a:bodyPr/>
          <a:lstStyle/>
          <a:p>
            <a:r>
              <a:rPr lang="en-GB" dirty="0"/>
              <a:t>Loop opening/closing 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83B6DD-A989-FA46-857B-EFCEBC8BA21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/>
          <a:stretch/>
        </p:blipFill>
        <p:spPr>
          <a:xfrm>
            <a:off x="-808032" y="1110726"/>
            <a:ext cx="13816800" cy="703633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354FE7C-0683-814F-A9B3-5C048028C564}"/>
              </a:ext>
            </a:extLst>
          </p:cNvPr>
          <p:cNvGrpSpPr/>
          <p:nvPr/>
        </p:nvGrpSpPr>
        <p:grpSpPr>
          <a:xfrm>
            <a:off x="-816768" y="1700808"/>
            <a:ext cx="13825536" cy="5248207"/>
            <a:chOff x="-4561184" y="557057"/>
            <a:chExt cx="20740999" cy="6287234"/>
          </a:xfrm>
        </p:grpSpPr>
        <p:pic>
          <p:nvPicPr>
            <p:cNvPr id="6" name="Content Placeholder 4">
              <a:extLst>
                <a:ext uri="{FF2B5EF4-FFF2-40B4-BE49-F238E27FC236}">
                  <a16:creationId xmlns:a16="http://schemas.microsoft.com/office/drawing/2014/main" id="{1777EE8D-5587-2A4F-AF1A-FF2AD50B1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-4561182" y="557057"/>
              <a:ext cx="20729696" cy="1055679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EA93A05-95E5-4142-AEAA-9BEABE313FC8}"/>
                </a:ext>
              </a:extLst>
            </p:cNvPr>
            <p:cNvGrpSpPr/>
            <p:nvPr/>
          </p:nvGrpSpPr>
          <p:grpSpPr>
            <a:xfrm>
              <a:off x="-4561182" y="1414019"/>
              <a:ext cx="20729696" cy="1928151"/>
              <a:chOff x="-4561182" y="1414019"/>
              <a:chExt cx="20729696" cy="1928151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5A350EFD-0771-6B47-9A5D-FEEF609435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-4561182" y="1414019"/>
                <a:ext cx="20729696" cy="1055678"/>
              </a:xfrm>
              <a:prstGeom prst="rect">
                <a:avLst/>
              </a:prstGeom>
            </p:spPr>
          </p:pic>
          <p:pic>
            <p:nvPicPr>
              <p:cNvPr id="8" name="Content Placeholder 4">
                <a:extLst>
                  <a:ext uri="{FF2B5EF4-FFF2-40B4-BE49-F238E27FC236}">
                    <a16:creationId xmlns:a16="http://schemas.microsoft.com/office/drawing/2014/main" id="{45193974-8628-CE4B-81CD-10FB67A5F5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-4561175" y="2286492"/>
                <a:ext cx="20729677" cy="1055678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87E2C5-BBAA-9942-BDE3-6AA3252D7707}"/>
                </a:ext>
              </a:extLst>
            </p:cNvPr>
            <p:cNvGrpSpPr/>
            <p:nvPr/>
          </p:nvGrpSpPr>
          <p:grpSpPr>
            <a:xfrm>
              <a:off x="-4561184" y="3143453"/>
              <a:ext cx="20729686" cy="1928150"/>
              <a:chOff x="-4561184" y="3143453"/>
              <a:chExt cx="20729686" cy="1928150"/>
            </a:xfrm>
          </p:grpSpPr>
          <p:pic>
            <p:nvPicPr>
              <p:cNvPr id="9" name="Content Placeholder 4">
                <a:extLst>
                  <a:ext uri="{FF2B5EF4-FFF2-40B4-BE49-F238E27FC236}">
                    <a16:creationId xmlns:a16="http://schemas.microsoft.com/office/drawing/2014/main" id="{6FE10F80-5DC5-BC4F-843E-987B04160B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-4561175" y="3143453"/>
                <a:ext cx="20729677" cy="1055677"/>
              </a:xfrm>
              <a:prstGeom prst="rect">
                <a:avLst/>
              </a:prstGeom>
            </p:spPr>
          </p:pic>
          <p:pic>
            <p:nvPicPr>
              <p:cNvPr id="10" name="Content Placeholder 4">
                <a:extLst>
                  <a:ext uri="{FF2B5EF4-FFF2-40B4-BE49-F238E27FC236}">
                    <a16:creationId xmlns:a16="http://schemas.microsoft.com/office/drawing/2014/main" id="{C8CF5946-DE06-F84F-9BDB-4B240CBB55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-4561184" y="4015926"/>
                <a:ext cx="20729677" cy="1055677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DB57534-1A5E-DB4A-BEA3-5801C68A6EF0}"/>
                </a:ext>
              </a:extLst>
            </p:cNvPr>
            <p:cNvGrpSpPr/>
            <p:nvPr/>
          </p:nvGrpSpPr>
          <p:grpSpPr>
            <a:xfrm>
              <a:off x="-4555513" y="4916142"/>
              <a:ext cx="20735328" cy="1928149"/>
              <a:chOff x="-4555513" y="4916142"/>
              <a:chExt cx="20735328" cy="1928149"/>
            </a:xfrm>
          </p:grpSpPr>
          <p:pic>
            <p:nvPicPr>
              <p:cNvPr id="11" name="Content Placeholder 4">
                <a:extLst>
                  <a:ext uri="{FF2B5EF4-FFF2-40B4-BE49-F238E27FC236}">
                    <a16:creationId xmlns:a16="http://schemas.microsoft.com/office/drawing/2014/main" id="{A0F3251F-1C6A-AE41-AB08-D27126A27E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/>
            </p:blipFill>
            <p:spPr>
              <a:xfrm>
                <a:off x="-4555513" y="4916142"/>
                <a:ext cx="20729657" cy="1055677"/>
              </a:xfrm>
              <a:prstGeom prst="rect">
                <a:avLst/>
              </a:prstGeom>
            </p:spPr>
          </p:pic>
          <p:pic>
            <p:nvPicPr>
              <p:cNvPr id="12" name="Content Placeholder 4">
                <a:extLst>
                  <a:ext uri="{FF2B5EF4-FFF2-40B4-BE49-F238E27FC236}">
                    <a16:creationId xmlns:a16="http://schemas.microsoft.com/office/drawing/2014/main" id="{AAE86DC0-959F-2942-BE8E-19AC6C277B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rcRect/>
              <a:stretch/>
            </p:blipFill>
            <p:spPr>
              <a:xfrm>
                <a:off x="-4549842" y="5788615"/>
                <a:ext cx="20729657" cy="1055676"/>
              </a:xfrm>
              <a:prstGeom prst="rect">
                <a:avLst/>
              </a:prstGeom>
            </p:spPr>
          </p:pic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36539A-188C-974A-B280-C12F9468463C}"/>
              </a:ext>
            </a:extLst>
          </p:cNvPr>
          <p:cNvCxnSpPr>
            <a:cxnSpLocks/>
          </p:cNvCxnSpPr>
          <p:nvPr/>
        </p:nvCxnSpPr>
        <p:spPr>
          <a:xfrm>
            <a:off x="9048328" y="393305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95FA9F8-798D-2B46-AB19-0667ED5975FD}"/>
              </a:ext>
            </a:extLst>
          </p:cNvPr>
          <p:cNvCxnSpPr>
            <a:cxnSpLocks/>
          </p:cNvCxnSpPr>
          <p:nvPr/>
        </p:nvCxnSpPr>
        <p:spPr>
          <a:xfrm>
            <a:off x="9048328" y="537321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5A97411-6309-454B-BD8D-4EAC8A6A4D02}"/>
              </a:ext>
            </a:extLst>
          </p:cNvPr>
          <p:cNvSpPr txBox="1"/>
          <p:nvPr/>
        </p:nvSpPr>
        <p:spPr>
          <a:xfrm>
            <a:off x="9552384" y="4098933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opens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 mins)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320B60-0D0D-464D-801E-6EAB8EB0CA50}"/>
              </a:ext>
            </a:extLst>
          </p:cNvPr>
          <p:cNvSpPr txBox="1"/>
          <p:nvPr/>
        </p:nvSpPr>
        <p:spPr>
          <a:xfrm>
            <a:off x="9624392" y="1691516"/>
            <a:ext cx="2395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Closed loop exploration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(1hr)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4D3357-D077-6E45-8D7F-69811F980E0F}"/>
              </a:ext>
            </a:extLst>
          </p:cNvPr>
          <p:cNvSpPr txBox="1"/>
          <p:nvPr/>
        </p:nvSpPr>
        <p:spPr>
          <a:xfrm>
            <a:off x="9552384" y="5543098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closes again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(10mins)</a:t>
            </a:r>
          </a:p>
        </p:txBody>
      </p:sp>
    </p:spTree>
    <p:extLst>
      <p:ext uri="{BB962C8B-B14F-4D97-AF65-F5344CB8AC3E}">
        <p14:creationId xmlns:p14="http://schemas.microsoft.com/office/powerpoint/2010/main" val="405085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modulation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A83143-C81A-A047-801A-C24C63EA4877}"/>
              </a:ext>
            </a:extLst>
          </p:cNvPr>
          <p:cNvGrpSpPr/>
          <p:nvPr/>
        </p:nvGrpSpPr>
        <p:grpSpPr>
          <a:xfrm>
            <a:off x="191344" y="1844824"/>
            <a:ext cx="3168352" cy="2376264"/>
            <a:chOff x="3647728" y="1772816"/>
            <a:chExt cx="3168352" cy="237626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C82B81F-3041-4A47-AED6-4966E0874AC8}"/>
                </a:ext>
              </a:extLst>
            </p:cNvPr>
            <p:cNvSpPr/>
            <p:nvPr/>
          </p:nvSpPr>
          <p:spPr>
            <a:xfrm>
              <a:off x="4439816" y="1772816"/>
              <a:ext cx="2376264" cy="23762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917FF8-1BAB-D841-8ECA-C285AF78F46E}"/>
                </a:ext>
              </a:extLst>
            </p:cNvPr>
            <p:cNvGrpSpPr/>
            <p:nvPr/>
          </p:nvGrpSpPr>
          <p:grpSpPr>
            <a:xfrm>
              <a:off x="3647728" y="3669027"/>
              <a:ext cx="2520280" cy="381860"/>
              <a:chOff x="3791744" y="3308987"/>
              <a:chExt cx="2520280" cy="38186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3CDC41E-35DA-734D-AF88-68034077C0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91744" y="3429000"/>
                <a:ext cx="1728192" cy="261847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DA86A44-D2BB-554F-888E-84872CC5CB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19936" y="3308987"/>
                <a:ext cx="792088" cy="120013"/>
              </a:xfrm>
              <a:prstGeom prst="line">
                <a:avLst/>
              </a:prstGeom>
              <a:ln w="19050">
                <a:solidFill>
                  <a:schemeClr val="bg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BBC66F0-D99D-664E-A1D7-259A242D026C}"/>
                  </a:ext>
                </a:extLst>
              </p:cNvPr>
              <p:cNvGrpSpPr/>
              <p:nvPr/>
            </p:nvGrpSpPr>
            <p:grpSpPr>
              <a:xfrm>
                <a:off x="5485029" y="3376447"/>
                <a:ext cx="105105" cy="105105"/>
                <a:chOff x="4439816" y="5622337"/>
                <a:chExt cx="360040" cy="360040"/>
              </a:xfrm>
            </p:grpSpPr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71F8CA89-8301-5049-AB43-4E3B841E500A}"/>
                    </a:ext>
                  </a:extLst>
                </p:cNvPr>
                <p:cNvCxnSpPr/>
                <p:nvPr/>
              </p:nvCxnSpPr>
              <p:spPr>
                <a:xfrm flipH="1" flipV="1">
                  <a:off x="4439816" y="5661248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A8878FAD-379D-5D4D-9B83-5124125DE7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433331" y="5658341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14B54F-86F4-4D4D-8B18-BA0B82E04D26}"/>
                </a:ext>
              </a:extLst>
            </p:cNvPr>
            <p:cNvGrpSpPr/>
            <p:nvPr/>
          </p:nvGrpSpPr>
          <p:grpSpPr>
            <a:xfrm rot="521255">
              <a:off x="5599279" y="2910657"/>
              <a:ext cx="105105" cy="105105"/>
              <a:chOff x="4439816" y="5622337"/>
              <a:chExt cx="360040" cy="36004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109D313-22AB-9E47-9B74-7B06757440F3}"/>
                  </a:ext>
                </a:extLst>
              </p:cNvPr>
              <p:cNvCxnSpPr/>
              <p:nvPr/>
            </p:nvCxnSpPr>
            <p:spPr>
              <a:xfrm flipH="1" flipV="1">
                <a:off x="4439816" y="5661248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FAEBB57-35ED-E243-AF1A-6E5320143E9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433331" y="5658341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4AFED3-9CA1-9749-834F-5A598658FCCD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4439816" y="296094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3EF4B6B-BA9B-174B-BB80-7163FFB74196}"/>
                </a:ext>
              </a:extLst>
            </p:cNvPr>
            <p:cNvCxnSpPr/>
            <p:nvPr/>
          </p:nvCxnSpPr>
          <p:spPr>
            <a:xfrm flipV="1">
              <a:off x="5349630" y="2960948"/>
              <a:ext cx="300330" cy="828092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AAD9BF-6558-1A4D-A5F0-7B63A4B22B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56898" y="2960948"/>
              <a:ext cx="115066" cy="768085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38A1FD1-E5E3-0C46-A6A6-CFE4FAE75D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5920" y="3729033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E1D0177-C702-8C4F-8D69-D30A52767400}"/>
              </a:ext>
            </a:extLst>
          </p:cNvPr>
          <p:cNvSpPr txBox="1"/>
          <p:nvPr/>
        </p:nvSpPr>
        <p:spPr>
          <a:xfrm>
            <a:off x="3575720" y="2708920"/>
            <a:ext cx="1856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Preferred phase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(neuron </a:t>
            </a:r>
            <a:r>
              <a:rPr lang="en-GB" sz="1200" dirty="0" err="1">
                <a:solidFill>
                  <a:schemeClr val="bg1"/>
                </a:solidFill>
              </a:rPr>
              <a:t>i</a:t>
            </a:r>
            <a:r>
              <a:rPr lang="en-GB" sz="1200" dirty="0">
                <a:solidFill>
                  <a:schemeClr val="bg1"/>
                </a:solidFill>
              </a:rPr>
              <a:t>) 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EEB8F79-82A6-854C-9EF4-6D14B0086196}"/>
              </a:ext>
            </a:extLst>
          </p:cNvPr>
          <p:cNvGrpSpPr/>
          <p:nvPr/>
        </p:nvGrpSpPr>
        <p:grpSpPr>
          <a:xfrm>
            <a:off x="9912424" y="2667521"/>
            <a:ext cx="1656184" cy="473447"/>
            <a:chOff x="9912424" y="2667521"/>
            <a:chExt cx="1656184" cy="47344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678D942-889D-0246-AF29-4D42EF0F2B62}"/>
                </a:ext>
              </a:extLst>
            </p:cNvPr>
            <p:cNvCxnSpPr>
              <a:cxnSpLocks/>
            </p:cNvCxnSpPr>
            <p:nvPr/>
          </p:nvCxnSpPr>
          <p:spPr>
            <a:xfrm rot="540000" flipH="1">
              <a:off x="10562752" y="2667521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22AAD0-3B02-924D-8F55-AE472341BFB5}"/>
                </a:ext>
              </a:extLst>
            </p:cNvPr>
            <p:cNvCxnSpPr/>
            <p:nvPr/>
          </p:nvCxnSpPr>
          <p:spPr>
            <a:xfrm>
              <a:off x="10166346" y="314096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725689-1EF6-5C43-843B-1085A9F054DA}"/>
                </a:ext>
              </a:extLst>
            </p:cNvPr>
            <p:cNvCxnSpPr>
              <a:cxnSpLocks/>
            </p:cNvCxnSpPr>
            <p:nvPr/>
          </p:nvCxnSpPr>
          <p:spPr>
            <a:xfrm>
              <a:off x="9912424" y="2924944"/>
              <a:ext cx="1656184" cy="0"/>
            </a:xfrm>
            <a:prstGeom prst="lin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F79B8C0-5F83-A94D-BB61-2F268B7B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296" y="1340768"/>
            <a:ext cx="1075625" cy="104895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DA11AA8-F660-2740-A03E-8B8A4E5AAA19}"/>
              </a:ext>
            </a:extLst>
          </p:cNvPr>
          <p:cNvSpPr txBox="1"/>
          <p:nvPr/>
        </p:nvSpPr>
        <p:spPr>
          <a:xfrm>
            <a:off x="3926816" y="1911074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Theta phase =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DA080D-E7DE-1A42-9E4D-D7B81E14EE57}"/>
              </a:ext>
            </a:extLst>
          </p:cNvPr>
          <p:cNvSpPr txBox="1"/>
          <p:nvPr/>
        </p:nvSpPr>
        <p:spPr>
          <a:xfrm>
            <a:off x="3711212" y="4156135"/>
            <a:ext cx="1551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Firing rate = 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396AEEE-37A9-D049-9900-08DFF188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156" y="1810117"/>
            <a:ext cx="2679700" cy="5334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F29FA59-10C6-A548-BEEF-AF1BF1EF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900" y="2372494"/>
            <a:ext cx="6629400" cy="1104900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CAED24F-4A63-3E44-8B8D-4D3180EC3764}"/>
              </a:ext>
            </a:extLst>
          </p:cNvPr>
          <p:cNvSpPr txBox="1"/>
          <p:nvPr/>
        </p:nvSpPr>
        <p:spPr>
          <a:xfrm>
            <a:off x="6216069" y="4889479"/>
            <a:ext cx="2112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 firing rate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 = 1 in centre of cell)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29DDEF-6909-7C41-A05A-EFA4F97EE473}"/>
              </a:ext>
            </a:extLst>
          </p:cNvPr>
          <p:cNvSpPr txBox="1"/>
          <p:nvPr/>
        </p:nvSpPr>
        <p:spPr>
          <a:xfrm>
            <a:off x="8474619" y="4889478"/>
            <a:ext cx="3021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Theta modulation,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(=1 at preferred theta phase) 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49371CB4-A80B-C546-9022-198D8B42A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152" y="5592217"/>
            <a:ext cx="1217256" cy="429071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2A35D40-27EC-5A42-B305-6F00DBF4DA11}"/>
              </a:ext>
            </a:extLst>
          </p:cNvPr>
          <p:cNvSpPr txBox="1"/>
          <p:nvPr/>
        </p:nvSpPr>
        <p:spPr>
          <a:xfrm>
            <a:off x="5236980" y="4725144"/>
            <a:ext cx="129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20Hz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F845112-CA99-9143-BE12-AAC4C93A09F2}"/>
              </a:ext>
            </a:extLst>
          </p:cNvPr>
          <p:cNvSpPr txBox="1"/>
          <p:nvPr/>
        </p:nvSpPr>
        <p:spPr>
          <a:xfrm>
            <a:off x="8474618" y="6044365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l-GR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θ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π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/3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FD56F6CB-AD8E-584D-A6A8-86FA5F438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342" y="3969256"/>
            <a:ext cx="4762500" cy="825500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86CA5416-025D-5F4E-83BE-C92A0F59DAF4}"/>
              </a:ext>
            </a:extLst>
          </p:cNvPr>
          <p:cNvSpPr txBox="1"/>
          <p:nvPr/>
        </p:nvSpPr>
        <p:spPr>
          <a:xfrm rot="21139485">
            <a:off x="98875" y="3728934"/>
            <a:ext cx="102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path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29D432E-7331-7442-ABC5-717EB0BE8529}"/>
              </a:ext>
            </a:extLst>
          </p:cNvPr>
          <p:cNvSpPr txBox="1"/>
          <p:nvPr/>
        </p:nvSpPr>
        <p:spPr>
          <a:xfrm>
            <a:off x="1624507" y="149738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Place field </a:t>
            </a:r>
          </a:p>
        </p:txBody>
      </p:sp>
    </p:spTree>
    <p:extLst>
      <p:ext uri="{BB962C8B-B14F-4D97-AF65-F5344CB8AC3E}">
        <p14:creationId xmlns:p14="http://schemas.microsoft.com/office/powerpoint/2010/main" val="2447549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Phase precession 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93FF281-022F-DB44-8710-FCC6CD20D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98887" y="2711649"/>
            <a:ext cx="22487991" cy="111919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F21FF4-DB4D-B642-A336-BB1667B05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98887" y="2116952"/>
            <a:ext cx="22487991" cy="111919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CD40629-D1ED-5B45-93F6-DA58092AE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998887" y="1539805"/>
            <a:ext cx="22487991" cy="111919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51A8D76-00A3-C245-B0D1-92DCB017E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998887" y="962658"/>
            <a:ext cx="22487991" cy="111919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1D180B24-8E2A-6242-A7A3-6663AECAFC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495600" y="3551220"/>
            <a:ext cx="7344816" cy="110512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0F07095-1A4A-5D4D-B7B4-3A10138CA7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747" t="17413" r="41822" b="34809"/>
          <a:stretch/>
        </p:blipFill>
        <p:spPr>
          <a:xfrm>
            <a:off x="4417233" y="4653030"/>
            <a:ext cx="3766999" cy="201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09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sweeps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0B698-744D-B144-A059-7A4E0157CB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336" y="2924944"/>
            <a:ext cx="11836148" cy="17809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32932-8FDF-5646-8807-B49E4391D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19779" y="1458910"/>
            <a:ext cx="26888243" cy="1338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CD91FF-B136-7F47-B273-4BC30C8FE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0" t="20018" r="74801" b="35942"/>
          <a:stretch/>
        </p:blipFill>
        <p:spPr>
          <a:xfrm>
            <a:off x="1415480" y="4833692"/>
            <a:ext cx="3960440" cy="158417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101E54-A233-124E-9A27-214278323EEC}"/>
              </a:ext>
            </a:extLst>
          </p:cNvPr>
          <p:cNvCxnSpPr>
            <a:cxnSpLocks/>
          </p:cNvCxnSpPr>
          <p:nvPr/>
        </p:nvCxnSpPr>
        <p:spPr>
          <a:xfrm flipV="1">
            <a:off x="1487488" y="4067908"/>
            <a:ext cx="1378804" cy="7397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F2C557-10CE-9B43-A148-0EDF35409C29}"/>
              </a:ext>
            </a:extLst>
          </p:cNvPr>
          <p:cNvCxnSpPr>
            <a:cxnSpLocks/>
          </p:cNvCxnSpPr>
          <p:nvPr/>
        </p:nvCxnSpPr>
        <p:spPr>
          <a:xfrm flipH="1" flipV="1">
            <a:off x="3089031" y="4073769"/>
            <a:ext cx="2286889" cy="7599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919DA831-0205-BD4B-BCD2-842DE1A4BA4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78831" t="18538" r="18880" b="33525"/>
          <a:stretch/>
        </p:blipFill>
        <p:spPr>
          <a:xfrm>
            <a:off x="6135071" y="4833692"/>
            <a:ext cx="3960440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239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Inhomogeneous Poisson spike train sampling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4339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Simulation saves firing rate.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Spike train sampling and STDP done post hoc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F7A118-0531-B247-BE35-EA257455F990}"/>
              </a:ext>
            </a:extLst>
          </p:cNvPr>
          <p:cNvGrpSpPr/>
          <p:nvPr/>
        </p:nvGrpSpPr>
        <p:grpSpPr>
          <a:xfrm>
            <a:off x="-1032792" y="1700808"/>
            <a:ext cx="11075242" cy="5544616"/>
            <a:chOff x="-888776" y="2060499"/>
            <a:chExt cx="9997595" cy="50051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D6B75D6-FBC5-C043-B269-94AC78DBB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-888776" y="2780928"/>
              <a:ext cx="9997595" cy="428468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CB2819C-2BC9-2E48-97AA-4F635F6C6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899" t="6806" r="33693" b="14978"/>
            <a:stretch/>
          </p:blipFill>
          <p:spPr>
            <a:xfrm>
              <a:off x="-72007" y="2060499"/>
              <a:ext cx="8472263" cy="987173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8A954D6-2BBA-264D-8AA2-B0B5A36631EE}"/>
                </a:ext>
              </a:extLst>
            </p:cNvPr>
            <p:cNvSpPr/>
            <p:nvPr/>
          </p:nvSpPr>
          <p:spPr>
            <a:xfrm>
              <a:off x="335360" y="3309897"/>
              <a:ext cx="252000" cy="3215447"/>
            </a:xfrm>
            <a:prstGeom prst="rect">
              <a:avLst/>
            </a:prstGeom>
            <a:noFill/>
            <a:ln w="25400">
              <a:solidFill>
                <a:srgbClr val="FD8D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5F139E4-4A94-2148-83E3-F5BC11752448}"/>
              </a:ext>
            </a:extLst>
          </p:cNvPr>
          <p:cNvGrpSpPr/>
          <p:nvPr/>
        </p:nvGrpSpPr>
        <p:grpSpPr>
          <a:xfrm>
            <a:off x="9107816" y="2138852"/>
            <a:ext cx="3084184" cy="4453790"/>
            <a:chOff x="9107816" y="2443104"/>
            <a:chExt cx="2700000" cy="414953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70F9BC-8B99-5644-8F19-FA9E1007577A}"/>
                </a:ext>
              </a:extLst>
            </p:cNvPr>
            <p:cNvGrpSpPr/>
            <p:nvPr/>
          </p:nvGrpSpPr>
          <p:grpSpPr>
            <a:xfrm>
              <a:off x="9160486" y="3048021"/>
              <a:ext cx="2552138" cy="3544621"/>
              <a:chOff x="8760296" y="3007985"/>
              <a:chExt cx="2552138" cy="3544621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C89ABF3-FF97-5145-8CED-71DECE83F7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559" r="8913"/>
              <a:stretch/>
            </p:blipFill>
            <p:spPr>
              <a:xfrm>
                <a:off x="8760296" y="3309897"/>
                <a:ext cx="2552138" cy="3215448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82CB921-1FC0-054F-9AB5-BBFCB39C4019}"/>
                  </a:ext>
                </a:extLst>
              </p:cNvPr>
              <p:cNvSpPr/>
              <p:nvPr/>
            </p:nvSpPr>
            <p:spPr>
              <a:xfrm>
                <a:off x="8802818" y="3309897"/>
                <a:ext cx="2509616" cy="3242709"/>
              </a:xfrm>
              <a:prstGeom prst="rect">
                <a:avLst/>
              </a:prstGeom>
              <a:noFill/>
              <a:ln w="25400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C2118B-203E-4F4E-99AD-63D69FA4E816}"/>
                  </a:ext>
                </a:extLst>
              </p:cNvPr>
              <p:cNvSpPr txBox="1"/>
              <p:nvPr/>
            </p:nvSpPr>
            <p:spPr>
              <a:xfrm>
                <a:off x="8770960" y="3007985"/>
                <a:ext cx="25096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200" dirty="0">
                    <a:solidFill>
                      <a:srgbClr val="FD8D62"/>
                    </a:solidFill>
                  </a:rPr>
                  <a:t>Zoom in </a:t>
                </a:r>
                <a:r>
                  <a:rPr lang="en-GB" sz="1200" i="1" dirty="0">
                    <a:solidFill>
                      <a:srgbClr val="FD8D62"/>
                    </a:solidFill>
                  </a:rPr>
                  <a:t>and </a:t>
                </a:r>
                <a:r>
                  <a:rPr lang="en-GB" sz="1200" dirty="0">
                    <a:solidFill>
                      <a:srgbClr val="FD8D62"/>
                    </a:solidFill>
                  </a:rPr>
                  <a:t>increase spike rate 10x</a:t>
                </a:r>
                <a:endParaRPr lang="en-GB" sz="1200" i="1" dirty="0">
                  <a:solidFill>
                    <a:srgbClr val="FD8D62"/>
                  </a:solidFill>
                </a:endParaRPr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44418F-F026-6242-80FF-B8A996714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07816" y="2443104"/>
              <a:ext cx="2700000" cy="406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812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16275</TotalTime>
  <Words>1191</Words>
  <Application>Microsoft Macintosh PowerPoint</Application>
  <PresentationFormat>Widescreen</PresentationFormat>
  <Paragraphs>185</Paragraphs>
  <Slides>33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Menlo</vt:lpstr>
      <vt:lpstr>Tw Cen MT</vt:lpstr>
      <vt:lpstr>Wingdings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If τ  0, Ψ  f</vt:lpstr>
      <vt:lpstr>Biologically inspired basis sets </vt:lpstr>
      <vt:lpstr>Successor features as a “causality obeying” smoothing convolution</vt:lpstr>
      <vt:lpstr>Gaussian receptive field basis (and a new colour map)</vt:lpstr>
      <vt:lpstr>Fourier basis  </vt:lpstr>
      <vt:lpstr>Circle basis </vt:lpstr>
      <vt:lpstr>The birth of a place cell </vt:lpstr>
      <vt:lpstr>The birth of a grid cell </vt:lpstr>
      <vt:lpstr>Implementing circular maze without corners </vt:lpstr>
      <vt:lpstr>Circular maze</vt:lpstr>
      <vt:lpstr>Circular maze</vt:lpstr>
      <vt:lpstr>Separated simulation time step from TD learning</vt:lpstr>
      <vt:lpstr>Fixed numerical instabilities </vt:lpstr>
      <vt:lpstr>I’m confident in loop maze results now </vt:lpstr>
      <vt:lpstr>Comparison of loop open to loop closed </vt:lpstr>
      <vt:lpstr>Torus ?</vt:lpstr>
      <vt:lpstr>Loop opening/closing experiment</vt:lpstr>
      <vt:lpstr>Theta modulation</vt:lpstr>
      <vt:lpstr>Phase precession </vt:lpstr>
      <vt:lpstr>Theta sweeps </vt:lpstr>
      <vt:lpstr>Inhomogeneous Poisson spike train sampling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131</cp:revision>
  <dcterms:created xsi:type="dcterms:W3CDTF">2021-04-13T14:31:56Z</dcterms:created>
  <dcterms:modified xsi:type="dcterms:W3CDTF">2021-05-25T15:58:38Z</dcterms:modified>
</cp:coreProperties>
</file>

<file path=docProps/thumbnail.jpeg>
</file>